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3" r:id="rId3"/>
    <p:sldId id="257" r:id="rId4"/>
    <p:sldId id="259" r:id="rId5"/>
    <p:sldId id="260" r:id="rId6"/>
    <p:sldId id="264" r:id="rId7"/>
  </p:sldIdLst>
  <p:sldSz cx="9144000" cy="6858000" type="screen4x3"/>
  <p:notesSz cx="701675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70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7097-22F0-43F3-93DA-4A68819BBE5E}" type="datetimeFigureOut">
              <a:rPr lang="en-US" smtClean="0"/>
              <a:t>4/27/2015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D8512-1E57-4D51-8490-2DF27FD86CB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1691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7097-22F0-43F3-93DA-4A68819BBE5E}" type="datetimeFigureOut">
              <a:rPr lang="en-US" smtClean="0"/>
              <a:t>4/27/2015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D8512-1E57-4D51-8490-2DF27FD86C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93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7097-22F0-43F3-93DA-4A68819BBE5E}" type="datetimeFigureOut">
              <a:rPr lang="en-US" smtClean="0"/>
              <a:t>4/27/2015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D8512-1E57-4D51-8490-2DF27FD86C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21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7097-22F0-43F3-93DA-4A68819BBE5E}" type="datetimeFigureOut">
              <a:rPr lang="en-US" smtClean="0"/>
              <a:t>4/27/2015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D8512-1E57-4D51-8490-2DF27FD86C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6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7097-22F0-43F3-93DA-4A68819BBE5E}" type="datetimeFigureOut">
              <a:rPr lang="en-US" smtClean="0"/>
              <a:t>4/27/2015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D8512-1E57-4D51-8490-2DF27FD86CB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413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7097-22F0-43F3-93DA-4A68819BBE5E}" type="datetimeFigureOut">
              <a:rPr lang="en-US" smtClean="0"/>
              <a:t>4/27/2015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D8512-1E57-4D51-8490-2DF27FD86C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567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7097-22F0-43F3-93DA-4A68819BBE5E}" type="datetimeFigureOut">
              <a:rPr lang="en-US" smtClean="0"/>
              <a:t>4/27/2015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D8512-1E57-4D51-8490-2DF27FD86C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00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7097-22F0-43F3-93DA-4A68819BBE5E}" type="datetimeFigureOut">
              <a:rPr lang="en-US" smtClean="0"/>
              <a:t>4/27/2015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D8512-1E57-4D51-8490-2DF27FD86C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669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7097-22F0-43F3-93DA-4A68819BBE5E}" type="datetimeFigureOut">
              <a:rPr lang="en-US" smtClean="0"/>
              <a:t>4/27/2015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D8512-1E57-4D51-8490-2DF27FD86C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313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79C67097-22F0-43F3-93DA-4A68819BBE5E}" type="datetimeFigureOut">
              <a:rPr lang="en-US" smtClean="0"/>
              <a:t>4/27/2015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27D8512-1E57-4D51-8490-2DF27FD86C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7097-22F0-43F3-93DA-4A68819BBE5E}" type="datetimeFigureOut">
              <a:rPr lang="en-US" smtClean="0"/>
              <a:t>4/27/2015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D8512-1E57-4D51-8490-2DF27FD86C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40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9C67097-22F0-43F3-93DA-4A68819BBE5E}" type="datetimeFigureOut">
              <a:rPr lang="en-US" smtClean="0"/>
              <a:t>4/27/2015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27D8512-1E57-4D51-8490-2DF27FD86CB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424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838200"/>
            <a:ext cx="7911638" cy="32004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2015-16 </a:t>
            </a:r>
            <a:br>
              <a:rPr lang="en-US" dirty="0" smtClean="0"/>
            </a:br>
            <a:r>
              <a:rPr lang="en-US" dirty="0" smtClean="0"/>
              <a:t>Worker Retraining Program Plan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b="1" dirty="0" smtClean="0"/>
              <a:t>Presentation for WRT Advisory Committee</a:t>
            </a:r>
          </a:p>
          <a:p>
            <a:r>
              <a:rPr lang="en-US" sz="2800" b="1" dirty="0" smtClean="0"/>
              <a:t>April 17, 2015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5052026"/>
            <a:ext cx="2057400" cy="1272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040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Goals of Worker Retraining Advisory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2438400"/>
            <a:ext cx="7543801" cy="3430694"/>
          </a:xfrm>
        </p:spPr>
        <p:txBody>
          <a:bodyPr/>
          <a:lstStyle/>
          <a:p>
            <a:pPr marL="68580" indent="0" algn="ctr">
              <a:lnSpc>
                <a:spcPct val="200000"/>
              </a:lnSpc>
              <a:buNone/>
            </a:pPr>
            <a:r>
              <a:rPr lang="en-US" b="1" dirty="0" smtClean="0"/>
              <a:t>Engage business, labor and representatives from local agencies and community groups (workforce development councils, economic development organizations, </a:t>
            </a:r>
            <a:r>
              <a:rPr lang="en-US" b="1" dirty="0" err="1" smtClean="0"/>
              <a:t>WorkSource</a:t>
            </a:r>
            <a:r>
              <a:rPr lang="en-US" b="1" dirty="0" smtClean="0"/>
              <a:t>, etc.) to provide input into Clark College’s Worker Retraining Plan.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5052026"/>
            <a:ext cx="2057400" cy="1272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384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7253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WRT Program Overview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81200"/>
            <a:ext cx="6777317" cy="41910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In 1993 the Washington State Legislature passed ESHB 1988 that provided for employment and training services including funding for dislocated workers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marL="68580" indent="0">
              <a:buNone/>
            </a:pPr>
            <a:r>
              <a:rPr lang="en-US" dirty="0"/>
              <a:t>Funding for the WRT program comes from the State General Fund.</a:t>
            </a:r>
          </a:p>
          <a:p>
            <a:pPr marL="68580" indent="0">
              <a:buNone/>
            </a:pPr>
            <a:endParaRPr lang="en-US" dirty="0"/>
          </a:p>
          <a:p>
            <a:r>
              <a:rPr lang="en-US" dirty="0" smtClean="0"/>
              <a:t>WRT program provides funding for dislocated and unemployed workers to enter approved training programs.</a:t>
            </a:r>
          </a:p>
          <a:p>
            <a:pPr marL="68580" indent="0">
              <a:buNone/>
            </a:pPr>
            <a:endParaRPr lang="en-US" dirty="0" smtClean="0"/>
          </a:p>
          <a:p>
            <a:r>
              <a:rPr lang="en-US" dirty="0" smtClean="0"/>
              <a:t>Eligible participants receive related support services including financial aid, career advising, educational planning, job referral and job development.</a:t>
            </a:r>
          </a:p>
          <a:p>
            <a:pPr marL="68580" indent="0">
              <a:buNone/>
            </a:pPr>
            <a:endParaRPr lang="en-US" dirty="0" smtClean="0"/>
          </a:p>
          <a:p>
            <a:r>
              <a:rPr lang="en-US" dirty="0" smtClean="0"/>
              <a:t>WRT funds also are used to support eligible programs (equipment, instruction, advising, etc.)</a:t>
            </a:r>
          </a:p>
          <a:p>
            <a:pPr marL="68580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5052026"/>
            <a:ext cx="2057400" cy="1272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679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62000"/>
            <a:ext cx="7543800" cy="975361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b="1" dirty="0" smtClean="0"/>
              <a:t>Clark College’s WRT Plan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Ensures that Clark is linking students to high wage, high employer demand programs.</a:t>
            </a: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High wage is considered over $13 per hour.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Includes a program mix that addresses local regional economic development plans and strategies.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5052026"/>
            <a:ext cx="2057400" cy="1272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88195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5052026"/>
            <a:ext cx="2057400" cy="12725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33400"/>
            <a:ext cx="7024744" cy="10668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/>
              <a:t>Sources Used to Develop </a:t>
            </a:r>
            <a:br>
              <a:rPr lang="en-US" sz="3600" b="1" dirty="0" smtClean="0"/>
            </a:br>
            <a:r>
              <a:rPr lang="en-US" sz="3600" b="1" dirty="0" smtClean="0"/>
              <a:t>2015-16 WRT Plan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382000" cy="4267200"/>
          </a:xfrm>
        </p:spPr>
        <p:txBody>
          <a:bodyPr>
            <a:normAutofit fontScale="70000" lnSpcReduction="20000"/>
          </a:bodyPr>
          <a:lstStyle/>
          <a:p>
            <a:pPr>
              <a:buClr>
                <a:schemeClr val="tx2"/>
              </a:buClr>
            </a:pPr>
            <a:r>
              <a:rPr lang="en-US" sz="2300" b="1" dirty="0"/>
              <a:t>Input from WRT Advisory </a:t>
            </a:r>
            <a:r>
              <a:rPr lang="en-US" sz="2300" b="1" dirty="0" smtClean="0"/>
              <a:t>Committee- </a:t>
            </a:r>
            <a:r>
              <a:rPr lang="en-US" sz="2300" dirty="0" smtClean="0"/>
              <a:t>discussions through 2014-15</a:t>
            </a:r>
            <a:endParaRPr lang="en-US" sz="2300" dirty="0"/>
          </a:p>
          <a:p>
            <a:pPr>
              <a:buClr>
                <a:schemeClr val="tx2"/>
              </a:buClr>
            </a:pPr>
            <a:endParaRPr lang="en-US" sz="2300" dirty="0" smtClean="0"/>
          </a:p>
          <a:p>
            <a:pPr>
              <a:buClr>
                <a:schemeClr val="tx2"/>
              </a:buClr>
            </a:pPr>
            <a:r>
              <a:rPr lang="en-US" sz="2300" b="1" dirty="0" smtClean="0"/>
              <a:t>Employment </a:t>
            </a:r>
            <a:r>
              <a:rPr lang="en-US" sz="2300" b="1" dirty="0"/>
              <a:t>Security </a:t>
            </a:r>
            <a:r>
              <a:rPr lang="en-US" sz="2300" b="1" dirty="0" smtClean="0"/>
              <a:t>Department’s </a:t>
            </a:r>
            <a:r>
              <a:rPr lang="en-US" sz="2300" b="1" dirty="0"/>
              <a:t>list of high demand occupations </a:t>
            </a:r>
            <a:r>
              <a:rPr lang="en-US" sz="2300" dirty="0"/>
              <a:t>for Clark, Cowlitz, and Wahkiakum Counties.</a:t>
            </a:r>
          </a:p>
          <a:p>
            <a:pPr marL="68580" lvl="0" indent="0">
              <a:buClr>
                <a:srgbClr val="94C600"/>
              </a:buClr>
              <a:buNone/>
            </a:pPr>
            <a:endParaRPr lang="en-US" sz="2300" dirty="0"/>
          </a:p>
          <a:p>
            <a:pPr>
              <a:buClr>
                <a:schemeClr val="tx2"/>
              </a:buClr>
            </a:pPr>
            <a:r>
              <a:rPr lang="en-US" sz="2300" b="1" dirty="0"/>
              <a:t>Workforce Development Council – </a:t>
            </a:r>
            <a:r>
              <a:rPr lang="en-US" sz="2300" b="1" dirty="0" smtClean="0"/>
              <a:t>Southwest Washington 2014-2017 </a:t>
            </a:r>
            <a:r>
              <a:rPr lang="en-US" sz="2300" b="1" dirty="0"/>
              <a:t>Strategic </a:t>
            </a:r>
            <a:r>
              <a:rPr lang="en-US" sz="2300" b="1" dirty="0" smtClean="0"/>
              <a:t>Plan  </a:t>
            </a:r>
            <a:r>
              <a:rPr lang="en-US" sz="2300" dirty="0" smtClean="0"/>
              <a:t>(Target industries:  health care workers, machinists, manufacturing, professional services, and metal and plastic workers).</a:t>
            </a:r>
          </a:p>
          <a:p>
            <a:pPr marL="0" indent="0">
              <a:buClr>
                <a:schemeClr val="tx2"/>
              </a:buClr>
              <a:buNone/>
            </a:pPr>
            <a:endParaRPr lang="en-US" sz="2300" dirty="0"/>
          </a:p>
          <a:p>
            <a:pPr>
              <a:buClr>
                <a:schemeClr val="tx2"/>
              </a:buClr>
            </a:pPr>
            <a:r>
              <a:rPr lang="en-US" sz="2300" b="1" dirty="0" smtClean="0"/>
              <a:t>Clark County Economic Development Plan Goals:  </a:t>
            </a:r>
            <a:r>
              <a:rPr lang="en-US" sz="2300" dirty="0" smtClean="0"/>
              <a:t>1) Information Technology sector growth, 2) Higher education, 3) International investment, and 4) Business development –technology services, technology products, wealth management services, agricultural processing, healthcare management, and logistics &amp; distribution) and 5) Infrastructure.</a:t>
            </a:r>
          </a:p>
          <a:p>
            <a:pPr marL="0" indent="0">
              <a:buClr>
                <a:schemeClr val="tx2"/>
              </a:buClr>
              <a:buNone/>
            </a:pPr>
            <a:endParaRPr lang="en-US" sz="2300" dirty="0"/>
          </a:p>
          <a:p>
            <a:pPr>
              <a:buClr>
                <a:schemeClr val="tx2"/>
              </a:buClr>
            </a:pPr>
            <a:r>
              <a:rPr lang="en-US" sz="2300" dirty="0" smtClean="0"/>
              <a:t>Analysis of </a:t>
            </a:r>
            <a:r>
              <a:rPr lang="en-US" sz="2300" b="1" dirty="0" smtClean="0"/>
              <a:t>student enrollment in eligible WRT programs </a:t>
            </a:r>
            <a:r>
              <a:rPr lang="en-US" sz="2300" dirty="0" smtClean="0"/>
              <a:t>in 2014-15.</a:t>
            </a:r>
          </a:p>
          <a:p>
            <a:pPr marL="411480" indent="-342900">
              <a:buClr>
                <a:schemeClr val="tx2"/>
              </a:buClr>
            </a:pPr>
            <a:endParaRPr lang="en-US" sz="23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82674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5052026"/>
            <a:ext cx="2057400" cy="12725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736" y="228600"/>
            <a:ext cx="7024744" cy="762000"/>
          </a:xfrm>
        </p:spPr>
        <p:txBody>
          <a:bodyPr/>
          <a:lstStyle/>
          <a:p>
            <a:pPr algn="ctr"/>
            <a:r>
              <a:rPr lang="en-US" b="1" dirty="0" smtClean="0"/>
              <a:t>2015-16 WRT FUNDING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077200" cy="46482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3000" b="1" i="1" dirty="0" smtClean="0">
                <a:solidFill>
                  <a:srgbClr val="00B050"/>
                </a:solidFill>
              </a:rPr>
              <a:t>$1,018,073</a:t>
            </a:r>
            <a:endParaRPr lang="en-US" sz="3000" b="1" i="1" dirty="0">
              <a:solidFill>
                <a:srgbClr val="00B050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A decrease of </a:t>
            </a:r>
            <a:r>
              <a:rPr lang="en-US" sz="2000" dirty="0" smtClean="0">
                <a:solidFill>
                  <a:srgbClr val="FF0000"/>
                </a:solidFill>
              </a:rPr>
              <a:t>$5,125 </a:t>
            </a:r>
            <a:r>
              <a:rPr lang="en-US" sz="2000" dirty="0" smtClean="0">
                <a:solidFill>
                  <a:schemeClr val="tx1"/>
                </a:solidFill>
              </a:rPr>
              <a:t>from last year.  </a:t>
            </a:r>
          </a:p>
          <a:p>
            <a:r>
              <a:rPr lang="en-US" sz="2000" b="1" i="1" dirty="0" smtClean="0">
                <a:solidFill>
                  <a:schemeClr val="tx1"/>
                </a:solidFill>
              </a:rPr>
              <a:t>decrease of </a:t>
            </a:r>
            <a:r>
              <a:rPr lang="en-US" b="1" i="1" dirty="0" smtClean="0">
                <a:solidFill>
                  <a:schemeClr val="tx1"/>
                </a:solidFill>
              </a:rPr>
              <a:t>close to </a:t>
            </a:r>
            <a:r>
              <a:rPr lang="en-US" sz="2000" dirty="0" smtClean="0">
                <a:solidFill>
                  <a:srgbClr val="FF0000"/>
                </a:solidFill>
              </a:rPr>
              <a:t>$95,000 </a:t>
            </a:r>
            <a:r>
              <a:rPr lang="en-US" sz="2000" b="1" i="1" dirty="0" smtClean="0">
                <a:solidFill>
                  <a:schemeClr val="tx1"/>
                </a:solidFill>
              </a:rPr>
              <a:t>total the past three years.  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Allocation based on serving 194 full-time students in eligible programs.</a:t>
            </a:r>
          </a:p>
          <a:p>
            <a:r>
              <a:rPr lang="en-US" b="1" i="1" dirty="0" smtClean="0">
                <a:solidFill>
                  <a:schemeClr val="tx1"/>
                </a:solidFill>
              </a:rPr>
              <a:t>Base FTES </a:t>
            </a:r>
            <a:r>
              <a:rPr lang="en-US" dirty="0" smtClean="0">
                <a:solidFill>
                  <a:schemeClr val="tx1"/>
                </a:solidFill>
              </a:rPr>
              <a:t>($</a:t>
            </a:r>
            <a:r>
              <a:rPr lang="en-US" dirty="0">
                <a:solidFill>
                  <a:schemeClr val="tx1"/>
                </a:solidFill>
              </a:rPr>
              <a:t>3,620 per FTE for enrollment support and $1,505 per FTE for Financial Aid</a:t>
            </a:r>
            <a:r>
              <a:rPr lang="en-US" dirty="0" smtClean="0">
                <a:solidFill>
                  <a:schemeClr val="tx1"/>
                </a:solidFill>
              </a:rPr>
              <a:t>) </a:t>
            </a:r>
            <a:r>
              <a:rPr lang="en-US" b="1" i="1" dirty="0">
                <a:solidFill>
                  <a:schemeClr val="tx1"/>
                </a:solidFill>
              </a:rPr>
              <a:t>194 FTE x $5,125 = </a:t>
            </a:r>
            <a:r>
              <a:rPr lang="en-US" b="1" i="1" dirty="0" smtClean="0">
                <a:solidFill>
                  <a:schemeClr val="tx1"/>
                </a:solidFill>
              </a:rPr>
              <a:t>994,250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Remaining is based on </a:t>
            </a:r>
            <a:r>
              <a:rPr lang="en-US" b="1" i="1" dirty="0" smtClean="0">
                <a:solidFill>
                  <a:schemeClr val="tx1"/>
                </a:solidFill>
              </a:rPr>
              <a:t>Fluid FTES Formula =$23,823 </a:t>
            </a:r>
            <a:endParaRPr lang="en-US" b="1" i="1" dirty="0">
              <a:solidFill>
                <a:schemeClr val="tx1"/>
              </a:solidFill>
            </a:endParaRPr>
          </a:p>
          <a:p>
            <a:r>
              <a:rPr lang="en-US" sz="2000" b="1" i="1" dirty="0" smtClean="0">
                <a:solidFill>
                  <a:schemeClr val="tx1"/>
                </a:solidFill>
              </a:rPr>
              <a:t>$291,970 </a:t>
            </a:r>
            <a:r>
              <a:rPr lang="en-US" sz="2000" dirty="0" smtClean="0">
                <a:solidFill>
                  <a:schemeClr val="tx1"/>
                </a:solidFill>
              </a:rPr>
              <a:t>allocated for financial aid.</a:t>
            </a:r>
          </a:p>
          <a:p>
            <a:r>
              <a:rPr lang="en-US" sz="2000" b="1" i="1" dirty="0" smtClean="0">
                <a:solidFill>
                  <a:schemeClr val="tx1"/>
                </a:solidFill>
              </a:rPr>
              <a:t>$726,103 </a:t>
            </a:r>
            <a:r>
              <a:rPr lang="en-US" sz="2000" dirty="0" smtClean="0">
                <a:solidFill>
                  <a:schemeClr val="tx1"/>
                </a:solidFill>
              </a:rPr>
              <a:t>allocated for enrollment support (advising, instruction, equipment, etc.)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Clark must submit a budget that shows the total WRT funds that will be targeted to programs identified in its plan.</a:t>
            </a:r>
          </a:p>
          <a:p>
            <a:pPr marL="68580" indent="0">
              <a:buNone/>
            </a:pPr>
            <a:endParaRPr lang="en-US" sz="2000" b="1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b="1" i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087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3663</TotalTime>
  <Words>427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Calibri Light</vt:lpstr>
      <vt:lpstr>Retrospect</vt:lpstr>
      <vt:lpstr>2015-16  Worker Retraining Program Plan</vt:lpstr>
      <vt:lpstr>Goals of Worker Retraining Advisory Committee</vt:lpstr>
      <vt:lpstr>WRT Program Overview</vt:lpstr>
      <vt:lpstr>Clark College’s WRT Plan</vt:lpstr>
      <vt:lpstr>Sources Used to Develop  2015-16 WRT Plan</vt:lpstr>
      <vt:lpstr>2015-16 WRT FUNDING</vt:lpstr>
    </vt:vector>
  </TitlesOfParts>
  <Company>Clark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Worker Retraining Program Overview</dc:title>
  <dc:creator>Setup</dc:creator>
  <cp:lastModifiedBy>Utter, Darla</cp:lastModifiedBy>
  <cp:revision>87</cp:revision>
  <cp:lastPrinted>2014-04-17T19:10:49Z</cp:lastPrinted>
  <dcterms:created xsi:type="dcterms:W3CDTF">2012-04-05T16:55:17Z</dcterms:created>
  <dcterms:modified xsi:type="dcterms:W3CDTF">2015-04-27T16:08:11Z</dcterms:modified>
</cp:coreProperties>
</file>